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4fad7277e174484" /><Relationship Type="http://schemas.openxmlformats.org/officeDocument/2006/relationships/extended-properties" Target="/docProps/app.xml" Id="R7d02c0fd301b405b" /><Relationship Type="http://schemas.openxmlformats.org/officeDocument/2006/relationships/officeDocument" Target="/ppt/presentation.xml" Id="Rc31b881be2724a6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b073705f7ff4d46"/>
  </p:sldMasterIdLst>
  <p:notesMasterIdLst>
    <p:notesMasterId xmlns:r="http://schemas.openxmlformats.org/officeDocument/2006/relationships" r:id="R8b36baf0a9c24307"/>
  </p:notesMasterIdLst>
  <p:sldIdLst>
    <p:sldId xmlns:r="http://schemas.openxmlformats.org/officeDocument/2006/relationships" id="256" r:id="Rf6e0f5f15c624803"/>
    <p:sldId xmlns:r="http://schemas.openxmlformats.org/officeDocument/2006/relationships" id="257" r:id="R4feb8c07722f42ee"/>
    <p:sldId xmlns:r="http://schemas.openxmlformats.org/officeDocument/2006/relationships" id="258" r:id="R621d155dc0d6453a"/>
    <p:sldId xmlns:r="http://schemas.openxmlformats.org/officeDocument/2006/relationships" id="259" r:id="R46478eb726e14fda"/>
    <p:sldId xmlns:r="http://schemas.openxmlformats.org/officeDocument/2006/relationships" id="260" r:id="R7bd6ac46f8b54c48"/>
    <p:sldId xmlns:r="http://schemas.openxmlformats.org/officeDocument/2006/relationships" id="261" r:id="R20f82a3bb6d943ca"/>
    <p:sldId xmlns:r="http://schemas.openxmlformats.org/officeDocument/2006/relationships" id="262" r:id="R045af1c620cc414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31393b67e2049fb" /><Relationship Type="http://schemas.openxmlformats.org/officeDocument/2006/relationships/slideMaster" Target="/ppt/slideMasters/slideMaster1.xml" Id="R4b073705f7ff4d46" /><Relationship Type="http://schemas.openxmlformats.org/officeDocument/2006/relationships/notesMaster" Target="/ppt/notesMasters/notesMaster1.xml" Id="R8b36baf0a9c24307" /><Relationship Type="http://schemas.openxmlformats.org/officeDocument/2006/relationships/presProps" Target="/ppt/presProps.xml" Id="Ra242c39725dd4f79" /><Relationship Type="http://schemas.openxmlformats.org/officeDocument/2006/relationships/tableStyles" Target="/ppt/tableStyles.xml" Id="R03de108b0af14303" /><Relationship Type="http://schemas.openxmlformats.org/officeDocument/2006/relationships/slide" Target="/ppt/slides/slide1.xml" Id="Rf6e0f5f15c624803" /><Relationship Type="http://schemas.openxmlformats.org/officeDocument/2006/relationships/slide" Target="/ppt/slides/slide2.xml" Id="R4feb8c07722f42ee" /><Relationship Type="http://schemas.openxmlformats.org/officeDocument/2006/relationships/slide" Target="/ppt/slides/slide3.xml" Id="R621d155dc0d6453a" /><Relationship Type="http://schemas.openxmlformats.org/officeDocument/2006/relationships/slide" Target="/ppt/slides/slide4.xml" Id="R46478eb726e14fda" /><Relationship Type="http://schemas.openxmlformats.org/officeDocument/2006/relationships/slide" Target="/ppt/slides/slide5.xml" Id="R7bd6ac46f8b54c48" /><Relationship Type="http://schemas.openxmlformats.org/officeDocument/2006/relationships/slide" Target="/ppt/slides/slide6.xml" Id="R20f82a3bb6d943ca" /><Relationship Type="http://schemas.openxmlformats.org/officeDocument/2006/relationships/slide" Target="/ppt/slides/slide7.xml" Id="R045af1c620cc414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c4f0d8df4fb44e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e4f8c120d5f42ee" /><Relationship Type="http://schemas.openxmlformats.org/officeDocument/2006/relationships/notesMaster" Target="/ppt/notesMasters/notesMaster1.xml" Id="Rbc8f1ac3441c4ca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e99b287eea54e08" /><Relationship Type="http://schemas.openxmlformats.org/officeDocument/2006/relationships/notesMaster" Target="/ppt/notesMasters/notesMaster1.xml" Id="R3dd53240430f42e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b05739817ab44d0" /><Relationship Type="http://schemas.openxmlformats.org/officeDocument/2006/relationships/notesMaster" Target="/ppt/notesMasters/notesMaster1.xml" Id="R7205732f5f6945e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0047a473e6947a2" /><Relationship Type="http://schemas.openxmlformats.org/officeDocument/2006/relationships/notesMaster" Target="/ppt/notesMasters/notesMaster1.xml" Id="R9b1537803ad2443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e64d08d19424d0a" /><Relationship Type="http://schemas.openxmlformats.org/officeDocument/2006/relationships/notesMaster" Target="/ppt/notesMasters/notesMaster1.xml" Id="Ra3538088fb9545c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fdac9a90ead41af" /><Relationship Type="http://schemas.openxmlformats.org/officeDocument/2006/relationships/notesMaster" Target="/ppt/notesMasters/notesMaster1.xml" Id="Rca188c570455422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7a3c446d78b47d7" /><Relationship Type="http://schemas.openxmlformats.org/officeDocument/2006/relationships/notesMaster" Target="/ppt/notesMasters/notesMaster1.xml" Id="R873eb86f77d643b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Kjelde: stibra.no og Stibra Consulting AS, oppdatert 2. november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Kjelde: stibra.no og Stibra Consulting AS, oppdatert 2. november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Kjelde: stibra.no og Stibra Consulting AS, oppdatert 2. november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Kjelde: stibra.no og Stibra Consulting AS, oppdatert 2. november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Kjelde: stibra.no og Stibra Consulting AS, oppdatert 2. november 2026.</a:t>
            </a:r>
          </a:p>
          <a:p xmlns:a="http://schemas.openxmlformats.org/drawingml/2006/main">
            <a:r>
              <a:t>Døma er anonymiserte kategoriar og inneheld ikkje kundereferansar.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Kjelde: stibra.no og Stibra Consulting AS, oppdatert 2. november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Kjelde: stibra.no og Stibra Consulting AS, oppdatert 2. november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0eb884f50a74b6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63df632880477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90fcbbe361f44a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c5ff7c1db541f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bd15c15b6d443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c6239ff6664b9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4CC841D-D163-43DB-8BE2-E1E9E45F87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D45B032-02B4-4DC2-83AB-E0EA49FEE61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BECF51A-DDFF-407F-BE13-226245C319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778E05E-92C9-46EB-9273-0ADCB9E0354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75DB979-0543-47BB-9B3F-885414007A6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32D467E-0593-4422-B251-1CE9574DA0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FD2DDDE-38CE-4176-B03D-073B036EC05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530CC42-A55F-4C74-A27D-75BED75D673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9B91D1B-709B-49A1-9F3A-00366A06B79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D241672-ADAE-4401-A764-5E999F30965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c28e70ff7844f50" /><Relationship Type="http://schemas.openxmlformats.org/officeDocument/2006/relationships/slideLayout" Target="/ppt/slideLayouts/slideLayout1.xml" Id="Rba34c7a072024e60" /><Relationship Type="http://schemas.openxmlformats.org/officeDocument/2006/relationships/slideLayout" Target="/ppt/slideLayouts/slideLayout2.xml" Id="R5191417d43cc47f9" /><Relationship Type="http://schemas.openxmlformats.org/officeDocument/2006/relationships/slideLayout" Target="/ppt/slideLayouts/slideLayout3.xml" Id="Rb6e859e845244169" /><Relationship Type="http://schemas.openxmlformats.org/officeDocument/2006/relationships/slideLayout" Target="/ppt/slideLayouts/slideLayout4.xml" Id="R96999b2018f24d87" /><Relationship Type="http://schemas.openxmlformats.org/officeDocument/2006/relationships/slideLayout" Target="/ppt/slideLayouts/slideLayout5.xml" Id="R65911d26bb734a07" /><Relationship Type="http://schemas.openxmlformats.org/officeDocument/2006/relationships/slideLayout" Target="/ppt/slideLayouts/slideLayout6.xml" Id="R6f17b6473e7b459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a34c7a072024e60"/>
    <p:sldLayoutId xmlns:r="http://schemas.openxmlformats.org/officeDocument/2006/relationships" id="2147483650" r:id="R5191417d43cc47f9"/>
    <p:sldLayoutId xmlns:r="http://schemas.openxmlformats.org/officeDocument/2006/relationships" id="2147483651" r:id="Rb6e859e845244169"/>
    <p:sldLayoutId xmlns:r="http://schemas.openxmlformats.org/officeDocument/2006/relationships" id="2147483652" r:id="R96999b2018f24d87"/>
    <p:sldLayoutId xmlns:r="http://schemas.openxmlformats.org/officeDocument/2006/relationships" id="2147483653" r:id="R65911d26bb734a07"/>
    <p:sldLayoutId xmlns:r="http://schemas.openxmlformats.org/officeDocument/2006/relationships" id="2147483654" r:id="R6f17b6473e7b459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6629247a9b4821" /><Relationship Type="http://schemas.openxmlformats.org/officeDocument/2006/relationships/image" Target="/ppt/media/image.jpeg" Id="Rd1b1b2205434488d" /><Relationship Type="http://schemas.openxmlformats.org/officeDocument/2006/relationships/image" Target="/ppt/media/image.png" Id="R1517c9f576a24f82" /><Relationship Type="http://schemas.openxmlformats.org/officeDocument/2006/relationships/notesSlide" Target="/ppt/notesSlides/notesSlide1.xml" Id="R456848a2feee4fd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e4e1dad7374801" /><Relationship Type="http://schemas.openxmlformats.org/officeDocument/2006/relationships/notesSlide" Target="/ppt/notesSlides/notesSlide2.xml" Id="R037992138266476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a938ddfb3143bd" /><Relationship Type="http://schemas.openxmlformats.org/officeDocument/2006/relationships/image" Target="/ppt/media/image2.jpeg" Id="Rd963593b6b57448f" /><Relationship Type="http://schemas.openxmlformats.org/officeDocument/2006/relationships/notesSlide" Target="/ppt/notesSlides/notesSlide3.xml" Id="R29d89587e69d440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5d5a9583104c5a" /><Relationship Type="http://schemas.openxmlformats.org/officeDocument/2006/relationships/notesSlide" Target="/ppt/notesSlides/notesSlide4.xml" Id="R37f73c741e5245a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e19b9d4b0b49e6" /><Relationship Type="http://schemas.openxmlformats.org/officeDocument/2006/relationships/image" Target="/ppt/media/image3.jpeg" Id="R2fdc8ada5c834a72" /><Relationship Type="http://schemas.openxmlformats.org/officeDocument/2006/relationships/notesSlide" Target="/ppt/notesSlides/notesSlide5.xml" Id="Rc8a1b7f8d28d426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b28f7a3e4d4fea" /><Relationship Type="http://schemas.openxmlformats.org/officeDocument/2006/relationships/image" Target="/ppt/media/image4.jpeg" Id="R18a3975f4cdc4323" /><Relationship Type="http://schemas.openxmlformats.org/officeDocument/2006/relationships/notesSlide" Target="/ppt/notesSlides/notesSlide6.xml" Id="R4a532cc126cc421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e3a6e6b6c04ef0" /><Relationship Type="http://schemas.openxmlformats.org/officeDocument/2006/relationships/image" Target="/ppt/media/image5.jpeg" Id="R288cc0fc035841a5" /><Relationship Type="http://schemas.openxmlformats.org/officeDocument/2006/relationships/image" Target="/ppt/media/image2.png" Id="R2035aab800db4d89" /><Relationship Type="http://schemas.openxmlformats.org/officeDocument/2006/relationships/hyperlink" Target="mailto:stig@stibra.no" TargetMode="External" Id="R46c68ab89d0d4f5f" /><Relationship Type="http://schemas.openxmlformats.org/officeDocument/2006/relationships/hyperlink" Target="https://stibra.no" TargetMode="External" Id="Rfbbf9e78f0d64ab7" /><Relationship Type="http://schemas.openxmlformats.org/officeDocument/2006/relationships/notesSlide" Target="/ppt/notesSlides/notesSlide7.xml" Id="Rf730e39c07544b7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2F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357796-D572-4D3C-97C3-55AA29F41B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b1b2205434488d"/>
          <a:srcRect xmlns:a="http://schemas.openxmlformats.org/drawingml/2006/main" l="12000" t="0" r="17000" b="0"/>
          <a:stretch xmlns:a="http://schemas.openxmlformats.org/drawingml/2006/main"/>
        </p:blipFill>
        <p:spPr>
          <a:xfrm xmlns:a="http://schemas.openxmlformats.org/drawingml/2006/main">
            <a:off x="0" y="0"/>
            <a:ext cx="676275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622AB1-F6AA-408C-8F1A-A55D87B726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17c9f576a24f82"/>
          <a:stretch xmlns:a="http://schemas.openxmlformats.org/drawingml/2006/main"/>
        </p:blipFill>
        <p:spPr>
          <a:xfrm xmlns:a="http://schemas.openxmlformats.org/drawingml/2006/main">
            <a:off x="514350" y="458640"/>
            <a:ext cx="2990850" cy="63529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4E9E13-9CED-42CC-83D3-013428524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381125"/>
            <a:ext cx="41719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2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Viktige avgjerder krev meir enn gode intensjonar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85BE2A-1BD2-4623-B0A5-3193F6434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714750"/>
            <a:ext cx="6477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BE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79E3E4-2EA4-4700-8CCB-92BD21E2F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000500"/>
            <a:ext cx="404812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425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425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425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425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425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425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425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425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425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425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425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pPr>
            <a:r>
              <a:rPr sz="1425">
                <a:solidFill>
                  <a:srgbClr val="C9D6DB"/>
                </a:solidFill>
                <a:latin typeface="Nimbus Sans"/>
                <a:ea typeface="Nimbus Sans"/>
                <a:cs typeface="Nimbus Sans"/>
              </a:rPr>
              <a:t>Stibra skaper struktur frå analyse og alternativ til forankring og gjennomføring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FEB3B7-9378-43CC-BF2C-E73FC9228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667375"/>
            <a:ext cx="304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Stig Olav Brautaset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A0D629-62D7-4FFC-BF3C-E852E2F4D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6265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90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90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90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90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90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90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90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90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90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90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90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pPr>
            <a:r>
              <a:rPr sz="900">
                <a:solidFill>
                  <a:srgbClr val="C9D6DB"/>
                </a:solidFill>
                <a:latin typeface="Nimbus Sans"/>
                <a:ea typeface="Nimbus Sans"/>
                <a:cs typeface="Nimbus Sans"/>
              </a:rPr>
              <a:t>Stibra Consulting AS</a:t>
            </a:r>
          </a:p>
        </p:txBody>
      </p:sp>
    </p:spTree>
    <p:extLst>
      <p:ext uri="{BB962C8B-B14F-4D97-AF65-F5344CB8AC3E}">
        <p14:creationId xmlns:p14="http://schemas.microsoft.com/office/powerpoint/2010/main" val="105399882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6B2CC99-4107-4B40-A5AF-71FFAA55E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"/>
            <a:ext cx="1047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rPr>
              <a:t>Når Stibra er relevant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B3C601-FC2F-4C77-B673-0E3A8DBCF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5143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BE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E3E78E-8F38-4E42-B07E-DB5A05248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10572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pPr>
            <a:r>
              <a: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rPr>
              <a:t>Situasjonar der eigarar, styre og leiing treng eit tydeleg beslutningsgrunnlag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090C88-0B44-46E9-AD30-AF6FDB5CA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E911B5-D26F-498F-B4DE-63B777B78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52675"/>
            <a:ext cx="23050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rPr>
              <a:t>Vekst og kapital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2117B2-D9D2-4AA8-923A-713DC0396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05150"/>
            <a:ext cx="23050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13E786-09A6-4159-B646-031462D0B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14700"/>
            <a:ext cx="23050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pPr>
            <a:r>
              <a: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rPr>
              <a:t>Skalering, finansiering og investordialog når ambisjonane krev meir struktur og kapital.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FE8DB3-162B-43C8-A505-53ED4771B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000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2FB28E-DDC8-4590-8C0F-4C3B43E7D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352675"/>
            <a:ext cx="23050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5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5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5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5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5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5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5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5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5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5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>
                <a:solidFill>
                  <a:srgbClr val="062F40"/>
                </a:solidFill>
                <a:latin typeface="Nimbus Sans"/>
                <a:ea typeface="Nimbus Sans"/>
                <a:cs typeface="Nimbus Sans"/>
              </a:rPr>
              <a:t>Eigarskap og transaksjon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63FE10-3CAB-41DD-8636-5762F9B7C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105150"/>
            <a:ext cx="23050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E46070-0906-48FF-A0B7-A67E18537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314700"/>
            <a:ext cx="23050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pPr>
            <a:r>
              <a: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rPr>
              <a:t>Kjøp, sal, fisjon eller endring av eigarskap der fleire fagmiljø må arbeide saman.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587DC4-8034-4D61-8CA5-4E4FDDAFD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0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7C9359-05B5-497B-844C-8EB021047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352675"/>
            <a:ext cx="23050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rPr>
              <a:t>Krevjande økonomi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75B828-1AA1-4AA7-8837-86D8E8954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105150"/>
            <a:ext cx="23050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FB1948-6615-46F4-AA84-7922E52DC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314700"/>
            <a:ext cx="23050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pPr>
            <a:r>
              <a: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rPr>
              <a:t>Likviditetspress, svak lønsemd eller bankdialog som krev raske og dokumenterte val.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F0DFAE-0C00-4107-ACD9-F28BEDDF4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000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950E44-F0C9-4A47-AC6D-29657333F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352675"/>
            <a:ext cx="23050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>
                <a:solidFill>
                  <a:srgbClr val="062F40"/>
                </a:solidFill>
                <a:latin typeface="Nimbus Sans"/>
                <a:ea typeface="Nimbus Sans"/>
                <a:cs typeface="Nimbus Sans"/>
              </a:rPr>
              <a:t>Styre og strategi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12E703-8D63-4A91-9A40-76AFCDBAC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3105150"/>
            <a:ext cx="23050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48D1E9-0449-41D8-94B3-7249BEBC9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3314700"/>
            <a:ext cx="23050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pPr>
            <a:r>
              <a:rPr sz="1200">
                <a:solidFill>
                  <a:srgbClr val="66747C"/>
                </a:solidFill>
                <a:latin typeface="Nimbus Sans"/>
                <a:ea typeface="Nimbus Sans"/>
                <a:cs typeface="Nimbus Sans"/>
              </a:rPr>
              <a:t>Strategiske vegval, rolleavklaring og betre styringsinformasjon for styre og leiing.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028DF6-4B87-4E2A-BEE3-C34C892A3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10572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350" b="1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350" b="1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350" b="1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350" b="1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350" b="1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350" b="1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350" b="1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350" b="1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350" b="1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350" b="1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17232B"/>
                </a:solidFill>
                <a:latin typeface="Nimbus Sans"/>
                <a:ea typeface="Nimbus Sans"/>
                <a:cs typeface="Nimbus Sans"/>
              </a:rPr>
              <a:t>Stibra tek ansvar for struktur, framdrift og samanheng. Spesialistar blir kopla inn når oppdraget krev juridisk, revisjonsfagleg eller teknisk kompetanse.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1EDB8F-116E-4BC6-98B4-C52F552AF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238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pPr>
            <a:r>
              <a: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rPr>
              <a:t>STIBRA CONSULTING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6325C5-7CA9-48E8-9E8B-240F25E36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9127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defPPr>
            <a:lvl1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1pPr>
            <a:lvl2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2pPr>
            <a:lvl3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3pPr>
            <a:lvl4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4pPr>
            <a:lvl5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5pPr>
            <a:lvl6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6pPr>
            <a:lvl7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7pPr>
            <a:lvl8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8pPr>
            <a:lvl9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pPr>
            <a:r>
              <a: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10056525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F5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04AE5C-D632-479C-930C-BB53D6A68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5F5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151926-F99D-4239-8E52-E4A5DC9275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63593b6b57448f"/>
          <a:srcRect xmlns:a="http://schemas.openxmlformats.org/drawingml/2006/main" l="22000" t="0" r="22000" b="0"/>
          <a:stretch xmlns:a="http://schemas.openxmlformats.org/drawingml/2006/main"/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503BE7-A986-462C-B22A-22736A372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"/>
            <a:ext cx="1047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rPr>
              <a:t>Bistand tilpassa avgjerda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88E82F-7FF0-4E36-93CF-3FAE610E2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5143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BE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CE1C68-B6FB-43D1-83F9-53A39689C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10572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pPr>
            <a:r>
              <a: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rPr>
              <a:t>Tenestene blir sette saman etter situasjonen og avgjerda kunden skal ta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A941CC-DD73-49A9-BEEB-65EB5EBA1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430B15-E74C-49BC-84EC-901218056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88595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rPr>
              <a:t>Strategi og skalering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BDA490-C787-4196-83A1-E8001FA36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190750"/>
            <a:ext cx="500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pPr>
            <a:r>
              <a: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rPr>
              <a:t>Marknad, kapasitet, scenario og gjennomføringsplan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108EA3-3927-4D35-AF89-9110DD2AB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3F0E84-009F-4F76-B33B-F2B91CA81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62890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rPr>
              <a:t>Økonomi og beslutningsgrunnlag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5F814B-B1A6-4861-B0F1-E81E72C8A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933700"/>
            <a:ext cx="500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pPr>
            <a:r>
              <a: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rPr>
              <a:t>Prognosar, likviditet, kapitalbehov og styresaker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16EEE2-7FF9-4483-AFB5-BC860685D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90900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D3CE77-FE93-4CAA-AA10-EEBDF8697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37185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rPr>
              <a:t>Kapital og eigarskap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DC15F2-6840-4356-90EA-0B58FAA09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676650"/>
            <a:ext cx="500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pPr>
            <a:r>
              <a: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rPr>
              <a:t>Kapitalplan, investorpresentasjon og koordinering av prosess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07FA1F-61CD-4E00-A601-E753097E7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33850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692986-67E2-433B-9600-39A2BC3D9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11480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rPr>
              <a:t>Omstilling og restrukturering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1F4D4F-C210-474B-B9E3-A30572EDC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419600"/>
            <a:ext cx="500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pPr>
            <a:r>
              <a: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rPr>
              <a:t>Situasjonsanalyse, tiltaksplan og finansieringsdialog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7BE1E2-C13B-4ADF-8BFD-360024465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76800"/>
            <a:ext cx="4191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F2BE32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6F662A-ACF5-41F2-B1FE-59DBF5B8A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85775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>
                <a:solidFill>
                  <a:srgbClr val="062F40"/>
                </a:solidFill>
                <a:latin typeface="Nimbus Sans"/>
                <a:ea typeface="Nimbus Sans"/>
                <a:cs typeface="Nimbus Sans"/>
              </a:rPr>
              <a:t>Styrearbeid og styring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25A2B3-176E-47F3-A72C-2BC81D8EA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162550"/>
            <a:ext cx="500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pPr>
            <a:r>
              <a: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rPr>
              <a:t>Styreleiing, fullmakter, årshjul og rolleavklaring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09F701-A59E-46CE-B925-40399643F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238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pPr>
            <a:r>
              <a: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rPr>
              <a:t>STIBRA CONSULTING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BD52D9-EC4A-4802-97D4-536E979E6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9127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defPPr>
            <a:lvl1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1pPr>
            <a:lvl2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2pPr>
            <a:lvl3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3pPr>
            <a:lvl4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4pPr>
            <a:lvl5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5pPr>
            <a:lvl6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6pPr>
            <a:lvl7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7pPr>
            <a:lvl8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8pPr>
            <a:lvl9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pPr>
            <a:r>
              <a: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4261186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2F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7665C61-8E4C-4E93-B0D0-BDD0108F9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"/>
            <a:ext cx="1047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Frå uoversiktleg sak til gjennomførbar avgjerd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86C51D-A1A4-490A-A02B-CF043C398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5143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BE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B30DA0-8A7D-41CD-AE5E-5BC7D1C9D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10572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275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75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75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75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75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75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75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75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75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75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275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pPr>
            <a:r>
              <a:rPr sz="1275">
                <a:solidFill>
                  <a:srgbClr val="C9D6DB"/>
                </a:solidFill>
                <a:latin typeface="Nimbus Sans"/>
                <a:ea typeface="Nimbus Sans"/>
                <a:cs typeface="Nimbus Sans"/>
              </a:rPr>
              <a:t>Ein enkel prosjektmodell gir kontroll på grunnlag, val og framdrift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4430DB-61AC-40A4-A01B-6375D3EA4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19450"/>
            <a:ext cx="10096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717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4F9FCA-C8DA-4741-B601-BC6D57025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95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pPr>
            <a:r>
              <a: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3CD958-362B-4B67-B862-0E0CE7F96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5277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BE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9D7AD4-C223-4AE4-A8DA-019FE6023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43300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Mandat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798363-0530-4AE8-9C8C-0E2F70C15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43350"/>
            <a:ext cx="1762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pPr>
            <a:r>
              <a: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rPr>
              <a:t>Avgjerd, ansvar og leveransar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53CC1A-4E35-47ED-BDAD-7CAA00EE0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133600"/>
            <a:ext cx="95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pPr>
            <a:r>
              <a: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FD3106-260B-483F-A7D6-4880F00F1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315277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BE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6B5F42-3A52-43F9-B281-CF4733C94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3543300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Situasjon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548963-8961-4E91-A4BB-068B511EA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3943350"/>
            <a:ext cx="1762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pPr>
            <a:r>
              <a: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rPr>
              <a:t>Data og felles forståing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374307-B085-43EA-B3A9-80ED31752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2133600"/>
            <a:ext cx="95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pPr>
            <a:r>
              <a: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6B13F2-6BE1-44D9-A90E-E7E7184E4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315277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BE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AA5902-0035-4C24-8C5F-A9034F94B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3543300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Alternativ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59A1BA-5DCC-46FB-9EC1-8276D841F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3943350"/>
            <a:ext cx="1762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pPr>
            <a:r>
              <a: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rPr>
              <a:t>Scenario og konsekvensar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91A82B-BF08-44A9-80D2-F27DBED6C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9525" y="2133600"/>
            <a:ext cx="95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pPr>
            <a:r>
              <a: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F309F7-B9DA-4A2C-BA7D-52B29E9D5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9525" y="315277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BE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022096-3E9B-4450-B69C-6FFA738D1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9525" y="3543300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Forankring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EADA09-02D5-468F-A7D4-9E102A64E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9525" y="3943350"/>
            <a:ext cx="1762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pPr>
            <a:r>
              <a: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rPr>
              <a:t>Eigar, leiing og styre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30B34A-67C7-4215-AF6F-46D516D20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4100" y="2133600"/>
            <a:ext cx="95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pPr>
            <a:r>
              <a:rPr sz="3450" b="1">
                <a:solidFill>
                  <a:srgbClr val="F2BE32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AF73C4-B9F2-4A24-9548-762C49DA2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4100" y="315277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BE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CEA1995-7DD5-4A69-9EE3-342FBF13D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4100" y="3543300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Gjennomføring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5A2B655-D484-4FFB-BA59-FFC8FD4BD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4100" y="3943350"/>
            <a:ext cx="1762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pPr>
            <a:r>
              <a: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rPr>
              <a:t>Tiltak og oppfølging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9AE5F57-7031-44C6-9931-C59F2E722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0"/>
            <a:ext cx="8858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Stibra leier prosessen og held saman analysen, forankringa og gjennomføringa.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C7541C3-6AE7-4D66-BB7E-0743A1A49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238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pPr>
            <a:r>
              <a: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rPr>
              <a:t>STIBRA CONSULTING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5D1B6DB-A78F-4827-85DF-052559560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9127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 algn="r"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defPPr>
            <a:lvl1pPr algn="r"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1pPr>
            <a:lvl2pPr algn="r"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2pPr>
            <a:lvl3pPr algn="r"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3pPr>
            <a:lvl4pPr algn="r"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4pPr>
            <a:lvl5pPr algn="r"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5pPr>
            <a:lvl6pPr algn="r"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6pPr>
            <a:lvl7pPr algn="r"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7pPr>
            <a:lvl8pPr algn="r"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8pPr>
            <a:lvl9pPr algn="r"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r"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pPr>
            <a:r>
              <a: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61095376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98462C-4A7F-4D47-80C6-91404EE260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dc8ada5c834a72"/>
          <a:srcRect xmlns:a="http://schemas.openxmlformats.org/drawingml/2006/main" l="8000" t="0" r="8000" b="0"/>
          <a:stretch xmlns:a="http://schemas.openxmlformats.org/drawingml/2006/main"/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BD0A9A-693B-4E2C-8A22-E1C567914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495300"/>
            <a:ext cx="5715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rPr>
              <a:t>Representative oppdragstypar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EC0387-4649-435B-A458-E097A073B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1181100"/>
            <a:ext cx="5143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BE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371452-8C11-406A-A037-DAC6336DA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1333500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pPr>
            <a:r>
              <a: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rPr>
              <a:t>Oppdrag som kombinerer analyse, styring og praktisk gjennomføring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962FCA-1D17-4C13-926F-C6173443B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105025"/>
            <a:ext cx="1762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rPr>
              <a:t>SKALERING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D083FC-62D3-4F70-A5A7-90F33AAE1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085975"/>
            <a:ext cx="3905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pPr>
            <a:r>
              <a: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rPr>
              <a:t>Marknad, organisasjon, finansiering og operasjonell kapasitet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BA3789-9884-4D07-A956-81C50879C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771775"/>
            <a:ext cx="5810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805593-DD96-4535-B9F6-09E466562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057525"/>
            <a:ext cx="1762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rPr>
              <a:t>EIGEDOM OG EIGARSKAP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B79317-049F-47BD-954F-E0E062A11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038475"/>
            <a:ext cx="3905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pPr>
            <a:r>
              <a: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rPr>
              <a:t>Avtalar, utfisjonering, salsførebuing og koordinert prosess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02FF01-0F3E-4557-A2B8-C7FD29985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724275"/>
            <a:ext cx="5810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D078B5-8FC5-4860-AA01-43A485D2F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4010025"/>
            <a:ext cx="1762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rPr>
              <a:t>OMSTILLING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F11489-C6F7-468F-99B0-0CB2E6A65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990975"/>
            <a:ext cx="3905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pPr>
            <a:r>
              <a: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rPr>
              <a:t>Likviditet, tiltak, finansiering og realistiske alternativ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BD8730-2BE6-4EDE-AA3C-C65758E7F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4676775"/>
            <a:ext cx="5810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ECA171-026A-4B5D-9581-787D88536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4962525"/>
            <a:ext cx="1762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pPr>
            <a:r>
              <a:rPr sz="825" b="1">
                <a:solidFill>
                  <a:srgbClr val="F2BE32"/>
                </a:solidFill>
                <a:latin typeface="Nimbus Sans"/>
                <a:ea typeface="Nimbus Sans"/>
                <a:cs typeface="Nimbus Sans"/>
              </a:rPr>
              <a:t>STYRING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BCDD42-2DD8-4A3C-88E0-1785800AD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943475"/>
            <a:ext cx="3905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pPr>
            <a:r>
              <a:rPr sz="1200">
                <a:solidFill>
                  <a:srgbClr val="17232B"/>
                </a:solidFill>
                <a:latin typeface="Nimbus Sans"/>
                <a:ea typeface="Nimbus Sans"/>
                <a:cs typeface="Nimbus Sans"/>
              </a:rPr>
              <a:t>Strategi, fullmakter, økonomisk kontroll og krevjande styresaker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1CEC9F-063A-4544-B673-C0D9FAF5F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238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pPr>
            <a:r>
              <a: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rPr>
              <a:t>STIBRA CONSULTING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3A3605-5D71-4646-A1B1-F598234B6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9127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defPPr>
            <a:lvl1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1pPr>
            <a:lvl2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2pPr>
            <a:lvl3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3pPr>
            <a:lvl4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4pPr>
            <a:lvl5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5pPr>
            <a:lvl6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6pPr>
            <a:lvl7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7pPr>
            <a:lvl8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8pPr>
            <a:lvl9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pPr>
            <a:r>
              <a: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44875952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F5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C2A12A-FA58-488D-BEA5-A479BF460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"/>
            <a:ext cx="1047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062F40"/>
                </a:solidFill>
                <a:latin typeface="Nimbus Sans"/>
                <a:ea typeface="Nimbus Sans"/>
                <a:cs typeface="Nimbus Sans"/>
              </a:rPr>
              <a:t>Erfaring som styrker avgjerda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351716-75F3-4641-8F40-FCC10B655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5143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BE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713DEE-F571-40E6-9688-895C1B754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10572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pPr>
            <a:r>
              <a:rPr sz="1275">
                <a:solidFill>
                  <a:srgbClr val="66747C"/>
                </a:solidFill>
                <a:latin typeface="Nimbus Sans"/>
                <a:ea typeface="Nimbus Sans"/>
                <a:cs typeface="Nimbus Sans"/>
              </a:rPr>
              <a:t>Stig Olav Brautaset kombinerer eigarperspektivet med praktisk forståing av bank og styrearbeid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C6E154-4755-4E9D-AD3B-DCC6F3DE286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a3975f4cdc4323"/>
          <a:srcRect xmlns:a="http://schemas.openxmlformats.org/drawingml/2006/main" l="0" t="2000" r="0" b="8000"/>
          <a:stretch xmlns:a="http://schemas.openxmlformats.org/drawingml/2006/main"/>
        </p:blipFill>
        <p:spPr>
          <a:xfrm xmlns:a="http://schemas.openxmlformats.org/drawingml/2006/main">
            <a:off x="7715250" y="1790700"/>
            <a:ext cx="3143250" cy="40957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060D0B-B85E-4EBF-8E58-E31375A9F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62150"/>
            <a:ext cx="1952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rPr>
              <a:t>Nær 40 år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1D68D6-BF04-494D-A426-6963E190D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943100"/>
            <a:ext cx="40481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pPr>
            <a:r>
              <a: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rPr>
              <a:t>Leiande roller innan bank og finans, hovudsakleg i bedriftsmarknaden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BBBC7E-1F72-4E79-B809-E5166BC5E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6191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281A7B-76EB-4517-9E0D-9613F5F22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9875"/>
            <a:ext cx="1952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rPr>
              <a:t>SpareBank 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9787B0-1007-4961-854F-CC816FC44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790825"/>
            <a:ext cx="40481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pPr>
            <a:r>
              <a: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rPr>
              <a:t>Tidlegare administrerande direktør og konserndirektør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F97609-5358-4E82-92E6-39E643AF4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19475"/>
            <a:ext cx="6191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63BC33-F085-402D-9C73-3EA27970D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1952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rPr>
              <a:t>Styreerfaring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6F7194-3D1F-4A72-A544-8AD42D857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638550"/>
            <a:ext cx="40481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pPr>
            <a:r>
              <a: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rPr>
              <a:t>Styreleiing og styreverv i selskap, organisasjonar og fotball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A00749-37BF-460B-B342-0C9418B32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67200"/>
            <a:ext cx="6191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60D7E8-3E9B-481C-80DE-5900FF1EA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05325"/>
            <a:ext cx="1952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062F40"/>
                </a:solidFill>
                <a:latin typeface="Nimbus Sans"/>
                <a:ea typeface="Nimbus Sans"/>
                <a:cs typeface="Nimbus Sans"/>
              </a:rPr>
              <a:t>BI + jus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FCEB0C-D72A-42AF-8F16-CE18605E1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486275"/>
            <a:ext cx="40481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>
            <a:def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pPr>
            <a:r>
              <a:rPr sz="1125">
                <a:solidFill>
                  <a:srgbClr val="66747C"/>
                </a:solidFill>
                <a:latin typeface="Nimbus Sans"/>
                <a:ea typeface="Nimbus Sans"/>
                <a:cs typeface="Nimbus Sans"/>
              </a:rPr>
              <a:t>Siviløkonom frå Handelshøyskolen BI med juridisk tilleggsutdanning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53CF21-A825-46F6-B62E-7631F815A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6260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1350" b="1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350" b="1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350" b="1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350" b="1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350" b="1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350" b="1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350" b="1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350" b="1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350" b="1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350" b="1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7232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>
                <a:solidFill>
                  <a:srgbClr val="17232B"/>
                </a:solidFill>
                <a:latin typeface="Nimbus Sans"/>
                <a:ea typeface="Nimbus Sans"/>
                <a:cs typeface="Nimbus Sans"/>
              </a:rPr>
              <a:t>Stig leier sjølv oppdraga og dei viktige møta.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9F66BA-F618-4FA5-A9E7-63FB1D491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5981700"/>
            <a:ext cx="3143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 algn="ctr">
              <a:defRPr sz="9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9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9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9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9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9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9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9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9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9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defRPr sz="975" b="1">
                <a:solidFill>
                  <a:srgbClr val="062F4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062F40"/>
                </a:solidFill>
                <a:latin typeface="Nimbus Sans"/>
                <a:ea typeface="Nimbus Sans"/>
                <a:cs typeface="Nimbus Sans"/>
              </a:rPr>
              <a:t>Stig Olav Brautaset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65665C-CFD2-4C83-8B58-98DF1D52A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61912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 algn="ctr">
              <a:defRPr sz="8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defPPr>
            <a:lvl1pPr algn="ctr">
              <a:defRPr sz="8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1pPr>
            <a:lvl2pPr algn="ctr">
              <a:defRPr sz="8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2pPr>
            <a:lvl3pPr algn="ctr">
              <a:defRPr sz="8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3pPr>
            <a:lvl4pPr algn="ctr">
              <a:defRPr sz="8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4pPr>
            <a:lvl5pPr algn="ctr">
              <a:defRPr sz="8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5pPr>
            <a:lvl6pPr algn="ctr">
              <a:defRPr sz="8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6pPr>
            <a:lvl7pPr algn="ctr">
              <a:defRPr sz="8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7pPr>
            <a:lvl8pPr algn="ctr">
              <a:defRPr sz="8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8pPr>
            <a:lvl9pPr algn="ctr">
              <a:defRPr sz="8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ctr">
              <a:defRPr sz="825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pPr>
            <a:r>
              <a:rPr sz="825">
                <a:solidFill>
                  <a:srgbClr val="66747C"/>
                </a:solidFill>
                <a:latin typeface="Nimbus Sans"/>
                <a:ea typeface="Nimbus Sans"/>
                <a:cs typeface="Nimbus Sans"/>
              </a:rPr>
              <a:t>Seniorrådgjevar og dagleg leiar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32E3C1-5167-454A-BA8C-E0F1B5AAC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238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pPr>
            <a:r>
              <a: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rPr>
              <a:t>STIBRA CONSULTING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22602D-1BC8-4C20-A016-02FBFB24A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9127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defPPr>
            <a:lvl1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1pPr>
            <a:lvl2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2pPr>
            <a:lvl3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3pPr>
            <a:lvl4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4pPr>
            <a:lvl5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5pPr>
            <a:lvl6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6pPr>
            <a:lvl7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7pPr>
            <a:lvl8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8pPr>
            <a:lvl9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r">
              <a:def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defRPr>
            </a:pPr>
            <a:r>
              <a:rPr sz="525" b="1">
                <a:solidFill>
                  <a:srgbClr val="66747C"/>
                </a:solidFill>
                <a:latin typeface="Nimbus Sans"/>
                <a:ea typeface="Nimbus Sans"/>
                <a:cs typeface="Nimbus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92648987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62F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B86E7F-5D72-4EEF-8143-D981CA67A71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8cc0fc035841a5"/>
          <a:srcRect xmlns:a="http://schemas.openxmlformats.org/drawingml/2006/main" l="13000" t="0" r="13000" b="0"/>
          <a:stretch xmlns:a="http://schemas.openxmlformats.org/drawingml/2006/main"/>
        </p:blipFill>
        <p:spPr>
          <a:xfrm xmlns:a="http://schemas.openxmlformats.org/drawingml/2006/main">
            <a:off x="0" y="0"/>
            <a:ext cx="581025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2E2081-D8AD-434F-884F-0F93437D016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35aab800db4d89"/>
          <a:stretch xmlns:a="http://schemas.openxmlformats.org/drawingml/2006/main"/>
        </p:blipFill>
        <p:spPr>
          <a:xfrm xmlns:a="http://schemas.openxmlformats.org/drawingml/2006/main">
            <a:off x="552450" y="477270"/>
            <a:ext cx="2905125" cy="61708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97470F-94E3-479D-AC62-09BB768A6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1428750"/>
            <a:ext cx="461962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26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26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26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26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26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26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26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26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26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26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6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Ta kontakt når ei viktig avgjerd krev betre struktur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D1A090-906B-4DB2-ACD3-52E78049A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390900"/>
            <a:ext cx="6477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BE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BCE2D8-0B1C-4D71-B984-E2D19B7DF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762375"/>
            <a:ext cx="3619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Stig Olav Brautaset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3B3C0C-A7D6-4A15-87EC-50CE6264F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114800"/>
            <a:ext cx="3619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pPr>
            <a:r>
              <a:rPr sz="1050">
                <a:solidFill>
                  <a:srgbClr val="C9D6DB"/>
                </a:solidFill>
                <a:latin typeface="Nimbus Sans"/>
                <a:ea typeface="Nimbus Sans"/>
                <a:cs typeface="Nimbus Sans"/>
                <a:hlinkClick xmlns:r="http://schemas.openxmlformats.org/officeDocument/2006/relationships" r:id="R46c68ab89d0d4f5f"/>
              </a:rPr>
              <a:t>stig@stibra.no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000234-7D33-4F3C-A951-F371BCFC3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391025"/>
            <a:ext cx="3619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pPr>
            <a:r>
              <a: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rPr>
              <a:t>+47 908 26 448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C029CB-7D41-4315-93EE-E0D780498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667250"/>
            <a:ext cx="3619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05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pPr>
            <a:r>
              <a:rPr sz="1050">
                <a:solidFill>
                  <a:srgbClr val="C9D6DB"/>
                </a:solidFill>
                <a:latin typeface="Nimbus Sans"/>
                <a:ea typeface="Nimbus Sans"/>
                <a:cs typeface="Nimbus Sans"/>
                <a:hlinkClick xmlns:r="http://schemas.openxmlformats.org/officeDocument/2006/relationships" r:id="Rfbbf9e78f0d64ab7"/>
              </a:rPr>
              <a:t>stibra.no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357900-956A-43C4-A830-0E24AAB26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076825"/>
            <a:ext cx="3714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90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90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90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90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90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90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90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90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90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90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900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pPr>
            <a:r>
              <a:rPr sz="900">
                <a:solidFill>
                  <a:srgbClr val="C9D6DB"/>
                </a:solidFill>
                <a:latin typeface="Nimbus Sans"/>
                <a:ea typeface="Nimbus Sans"/>
                <a:cs typeface="Nimbus Sans"/>
              </a:rPr>
              <a:t>Strandgata 89, 6060 Hareid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D27ECF-2CC8-416A-9875-AD3AF62B4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619750"/>
            <a:ext cx="409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F2BE32"/>
                </a:solidFill>
                <a:latin typeface="Nimbus Sans"/>
                <a:ea typeface="Nimbus Sans"/>
                <a:cs typeface="Nimbus Sans"/>
              </a:rPr>
              <a:t>Start med prosjektbriefen på stibra.no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9AF22A-79B8-45C2-A55A-99D443984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238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defPPr>
            <a:lvl1pPr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1pPr>
            <a:lvl2pPr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2pPr>
            <a:lvl3pPr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3pPr>
            <a:lvl4pPr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4pPr>
            <a:lvl5pPr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5pPr>
            <a:lvl6pPr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6pPr>
            <a:lvl7pPr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7pPr>
            <a:lvl8pPr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8pPr>
            <a:lvl9pPr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pPr>
            <a:r>
              <a: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rPr>
              <a:t>STIBRA CONSULTING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10C422-7F5E-4151-BF6C-49E0FD4CC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9127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>
            <a:defPPr algn="r"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defPPr>
            <a:lvl1pPr algn="r"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1pPr>
            <a:lvl2pPr algn="r"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2pPr>
            <a:lvl3pPr algn="r"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3pPr>
            <a:lvl4pPr algn="r"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4pPr>
            <a:lvl5pPr algn="r"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5pPr>
            <a:lvl6pPr algn="r"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6pPr>
            <a:lvl7pPr algn="r"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7pPr>
            <a:lvl8pPr algn="r"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8pPr>
            <a:lvl9pPr algn="r"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lvl9pPr>
          </a:lstStyle>
          <a:p xmlns:a="http://schemas.openxmlformats.org/drawingml/2006/main">
            <a:pPr algn="r">
              <a:def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defRPr>
            </a:pPr>
            <a:r>
              <a:rPr sz="525" b="1">
                <a:solidFill>
                  <a:srgbClr val="C9D6DB"/>
                </a:solidFill>
                <a:latin typeface="Nimbus Sans"/>
                <a:ea typeface="Nimbus Sans"/>
                <a:cs typeface="Nimbus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9293322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2026-11-02T19:51:54.5890000Z</dcterms:created>
  <dcterms:modified xsi:type="dcterms:W3CDTF">2026-11-02T19:51:54.5890000Z</dcterms:modified>
</coreProperties>
</file>